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5" r:id="rId3"/>
    <p:sldId id="288" r:id="rId4"/>
    <p:sldId id="289" r:id="rId5"/>
    <p:sldId id="290" r:id="rId6"/>
    <p:sldId id="291" r:id="rId7"/>
    <p:sldId id="292" r:id="rId8"/>
    <p:sldId id="294" r:id="rId9"/>
    <p:sldId id="295" r:id="rId10"/>
    <p:sldId id="293" r:id="rId11"/>
    <p:sldId id="274" r:id="rId12"/>
    <p:sldId id="276" r:id="rId13"/>
    <p:sldId id="299" r:id="rId14"/>
    <p:sldId id="278" r:id="rId15"/>
    <p:sldId id="279" r:id="rId16"/>
    <p:sldId id="281" r:id="rId17"/>
    <p:sldId id="282" r:id="rId18"/>
    <p:sldId id="283" r:id="rId19"/>
    <p:sldId id="280" r:id="rId20"/>
    <p:sldId id="284" r:id="rId21"/>
    <p:sldId id="285" r:id="rId22"/>
    <p:sldId id="286" r:id="rId23"/>
    <p:sldId id="287" r:id="rId24"/>
    <p:sldId id="300" r:id="rId25"/>
    <p:sldId id="301" r:id="rId2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DC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96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5742A76-3908-4DCB-85B3-787331C4971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53CC3BA-73C7-4A06-A5C2-98DACCBAA9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7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40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708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708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708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708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708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853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71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27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0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95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32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35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886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663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1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37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579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0.png"/><Relationship Id="rId5" Type="http://schemas.openxmlformats.org/officeDocument/2006/relationships/image" Target="../media/image38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90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0.png"/><Relationship Id="rId11" Type="http://schemas.openxmlformats.org/officeDocument/2006/relationships/image" Target="../media/image10.png"/><Relationship Id="rId5" Type="http://schemas.openxmlformats.org/officeDocument/2006/relationships/image" Target="../media/image40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0.png"/><Relationship Id="rId11" Type="http://schemas.openxmlformats.org/officeDocument/2006/relationships/image" Target="../media/image10.png"/><Relationship Id="rId5" Type="http://schemas.openxmlformats.org/officeDocument/2006/relationships/image" Target="../media/image42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0.png"/><Relationship Id="rId11" Type="http://schemas.openxmlformats.org/officeDocument/2006/relationships/image" Target="../media/image10.png"/><Relationship Id="rId5" Type="http://schemas.openxmlformats.org/officeDocument/2006/relationships/image" Target="../media/image44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0.png"/><Relationship Id="rId11" Type="http://schemas.openxmlformats.org/officeDocument/2006/relationships/image" Target="../media/image10.png"/><Relationship Id="rId5" Type="http://schemas.openxmlformats.org/officeDocument/2006/relationships/image" Target="../media/image46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0.png"/><Relationship Id="rId11" Type="http://schemas.openxmlformats.org/officeDocument/2006/relationships/image" Target="../media/image10.png"/><Relationship Id="rId5" Type="http://schemas.openxmlformats.org/officeDocument/2006/relationships/image" Target="../media/image48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10.png"/><Relationship Id="rId5" Type="http://schemas.openxmlformats.org/officeDocument/2006/relationships/image" Target="../media/image50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0.png"/><Relationship Id="rId11" Type="http://schemas.openxmlformats.org/officeDocument/2006/relationships/image" Target="../media/image10.png"/><Relationship Id="rId5" Type="http://schemas.openxmlformats.org/officeDocument/2006/relationships/image" Target="../media/image52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0.png"/><Relationship Id="rId11" Type="http://schemas.openxmlformats.org/officeDocument/2006/relationships/image" Target="../media/image10.png"/><Relationship Id="rId5" Type="http://schemas.openxmlformats.org/officeDocument/2006/relationships/image" Target="../media/image54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0.png"/><Relationship Id="rId11" Type="http://schemas.openxmlformats.org/officeDocument/2006/relationships/image" Target="../media/image10.png"/><Relationship Id="rId5" Type="http://schemas.openxmlformats.org/officeDocument/2006/relationships/image" Target="../media/image56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0.png"/><Relationship Id="rId11" Type="http://schemas.openxmlformats.org/officeDocument/2006/relationships/image" Target="../media/image10.png"/><Relationship Id="rId5" Type="http://schemas.openxmlformats.org/officeDocument/2006/relationships/image" Target="../media/image58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6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0.png"/><Relationship Id="rId11" Type="http://schemas.openxmlformats.org/officeDocument/2006/relationships/image" Target="../media/image10.png"/><Relationship Id="rId5" Type="http://schemas.openxmlformats.org/officeDocument/2006/relationships/image" Target="../media/image60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13.png"/><Relationship Id="rId18" Type="http://schemas.openxmlformats.org/officeDocument/2006/relationships/image" Target="../media/image260.png"/><Relationship Id="rId3" Type="http://schemas.openxmlformats.org/officeDocument/2006/relationships/image" Target="../media/image2.png"/><Relationship Id="rId7" Type="http://schemas.openxmlformats.org/officeDocument/2006/relationships/image" Target="../media/image2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1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2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20.png"/><Relationship Id="rId19" Type="http://schemas.openxmlformats.org/officeDocument/2006/relationships/image" Target="../media/image270.png"/><Relationship Id="rId4" Type="http://schemas.openxmlformats.org/officeDocument/2006/relationships/image" Target="../media/image4.png"/><Relationship Id="rId9" Type="http://schemas.openxmlformats.org/officeDocument/2006/relationships/image" Target="../media/image29.png"/><Relationship Id="rId1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1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0.png"/><Relationship Id="rId10" Type="http://schemas.openxmlformats.org/officeDocument/2006/relationships/image" Target="../media/image34.png"/><Relationship Id="rId4" Type="http://schemas.openxmlformats.org/officeDocument/2006/relationships/image" Target="../media/image280.png"/><Relationship Id="rId9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18" Type="http://schemas.openxmlformats.org/officeDocument/2006/relationships/image" Target="../media/image61.png"/><Relationship Id="rId3" Type="http://schemas.openxmlformats.org/officeDocument/2006/relationships/image" Target="../media/image38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5" Type="http://schemas.openxmlformats.org/officeDocument/2006/relationships/image" Target="../media/image5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Wedged Triangles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5332"/>
            <a:ext cx="6400800" cy="1752600"/>
          </a:xfrm>
        </p:spPr>
        <p:txBody>
          <a:bodyPr/>
          <a:lstStyle/>
          <a:p>
            <a:r>
              <a:rPr lang="en-GB" dirty="0"/>
              <a:t>Inspired by a C4 June 2016 question and a question in an AQA Further Mathematics paper.</a:t>
            </a:r>
          </a:p>
        </p:txBody>
      </p:sp>
    </p:spTree>
    <p:extLst>
      <p:ext uri="{BB962C8B-B14F-4D97-AF65-F5344CB8AC3E}">
        <p14:creationId xmlns:p14="http://schemas.microsoft.com/office/powerpoint/2010/main" val="149692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709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81699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1,30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5,6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blipFill rotWithShape="1">
                <a:blip r:embed="rId19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20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507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3,10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1251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12,2.5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125181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039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2,25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10754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5,10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107548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13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2379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4,12.5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23790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1251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20,2.5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125181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76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2,10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4,5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995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1,20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10754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10,2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1075486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538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3,25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10754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15,5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1075486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8707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5,15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1251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10,7.5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125181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115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FCBD2F2-436F-4A7C-A61B-E5D55CA178A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4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728" y="1442568"/>
            <a:ext cx="4795256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70" y="1442568"/>
            <a:ext cx="276225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4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1,16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8,2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552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1,40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8,5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5259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2,20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10754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10,4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1075486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6374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3,30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10754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15,6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107548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698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78" y="1442568"/>
            <a:ext cx="2931795" cy="275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74" y="1417041"/>
            <a:ext cx="4955858" cy="28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2,45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1251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20,4.5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125181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074361" y="6234096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396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754" y="749173"/>
            <a:ext cx="4165473" cy="411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25338" y="3625530"/>
                <a:ext cx="1114985" cy="991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 dirty="0">
                              <a:latin typeface="Cambria Math"/>
                            </a:rPr>
                            <m:t>𝑎</m:t>
                          </m:r>
                          <m:r>
                            <a:rPr lang="en-GB" i="1" dirty="0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 dirty="0"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GB" i="1" dirty="0"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338" y="3625530"/>
                <a:ext cx="1114985" cy="99168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14333" y="1235872"/>
                <a:ext cx="817853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333" y="1235872"/>
                <a:ext cx="817853" cy="61843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285968" y="4842294"/>
                <a:ext cx="39869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68" y="4842294"/>
                <a:ext cx="39869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554023" y="481187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4023" y="4811876"/>
                <a:ext cx="36798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236206" y="594095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206" y="594095"/>
                <a:ext cx="375423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11855" y="2682032"/>
                <a:ext cx="4547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GB" i="1" dirty="0">
                              <a:latin typeface="Cambria Math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1855" y="2682032"/>
                <a:ext cx="45474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19045" y="548185"/>
            <a:ext cx="1358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Extension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775053" y="1697491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053" y="1697491"/>
                <a:ext cx="809837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61917" y="5406870"/>
                <a:ext cx="782016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Imagine the general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reflected in the line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  <m:r>
                      <a:rPr lang="en-GB" b="1" i="1" dirty="0" smtClean="0">
                        <a:latin typeface="Cambria Math"/>
                      </a:rPr>
                      <m:t>=</m:t>
                    </m:r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and the two wedged triangles overlap to create an arrow head quadrilateral.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the arrow head quadrilateral.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17" y="5406870"/>
                <a:ext cx="7820166" cy="1200329"/>
              </a:xfrm>
              <a:prstGeom prst="rect">
                <a:avLst/>
              </a:prstGeom>
              <a:blipFill rotWithShape="1">
                <a:blip r:embed="rId11"/>
                <a:stretch>
                  <a:fillRect l="-702" t="-2030" b="-76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505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754" y="749173"/>
            <a:ext cx="4165473" cy="411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25338" y="3625530"/>
                <a:ext cx="1114985" cy="991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 dirty="0">
                              <a:latin typeface="Cambria Math"/>
                            </a:rPr>
                            <m:t>𝑎</m:t>
                          </m:r>
                          <m:r>
                            <a:rPr lang="en-GB" i="1" dirty="0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 dirty="0"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GB" i="1" dirty="0"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338" y="3625530"/>
                <a:ext cx="1114985" cy="99168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14333" y="1235872"/>
                <a:ext cx="817853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333" y="1235872"/>
                <a:ext cx="817853" cy="61843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285968" y="4842294"/>
                <a:ext cx="39869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68" y="4842294"/>
                <a:ext cx="39869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554023" y="481187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4023" y="4811876"/>
                <a:ext cx="36798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236206" y="594095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206" y="594095"/>
                <a:ext cx="375423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11855" y="2682032"/>
                <a:ext cx="4547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GB" i="1" dirty="0">
                              <a:latin typeface="Cambria Math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1855" y="2682032"/>
                <a:ext cx="45474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19045" y="548185"/>
            <a:ext cx="1358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Extension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775053" y="1697491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053" y="1697491"/>
                <a:ext cx="809837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61917" y="5406870"/>
                <a:ext cx="782016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Imagine the general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reflected in the line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  <m:r>
                      <a:rPr lang="en-GB" b="1" i="1" dirty="0" smtClean="0">
                        <a:latin typeface="Cambria Math"/>
                      </a:rPr>
                      <m:t>=</m:t>
                    </m:r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and the two wedged triangles overlap to create an arrow head quadrilateral.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the arrow head quadrilateral.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17" y="5406870"/>
                <a:ext cx="7820166" cy="1200329"/>
              </a:xfrm>
              <a:prstGeom prst="rect">
                <a:avLst/>
              </a:prstGeom>
              <a:blipFill rotWithShape="1">
                <a:blip r:embed="rId11"/>
                <a:stretch>
                  <a:fillRect l="-702" t="-2030" b="-76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458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728" y="1442568"/>
            <a:ext cx="4795256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70" y="1442568"/>
            <a:ext cx="276225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1,16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8,2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817852" cy="61843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817852" cy="61843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449988" y="1888964"/>
                <a:ext cx="18825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𝑘</m:t>
                      </m:r>
                      <m:r>
                        <a:rPr lang="en-GB" b="0" i="1" dirty="0" smtClean="0">
                          <a:latin typeface="Cambria Math"/>
                        </a:rPr>
                        <m:t>=16×1=16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9988" y="1888964"/>
                <a:ext cx="1882567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598701" y="1888964"/>
                <a:ext cx="17543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𝑘</m:t>
                      </m:r>
                      <m:r>
                        <a:rPr lang="en-GB" b="0" i="1" dirty="0" smtClean="0">
                          <a:latin typeface="Cambria Math"/>
                        </a:rPr>
                        <m:t>=2×8=16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701" y="1888964"/>
                <a:ext cx="1754326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21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762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728" y="1442568"/>
            <a:ext cx="4795256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70" y="1442568"/>
            <a:ext cx="276225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1,16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8,2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24" y="1573180"/>
                <a:ext cx="38568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96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8555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0459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952504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𝟏𝟔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952504" cy="6127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952504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𝟏𝟔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952504" cy="6127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Two triangles are wedged between a reciprocal curve and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axes, as shown.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triangles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840" y="5123808"/>
                <a:ext cx="6712321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726" t="-2041" b="-8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6377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9979" y="1225371"/>
                <a:ext cx="7697822" cy="4302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Gradient of tangents: 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𝑚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GB" i="1" smtClean="0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𝑃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GB" b="0" i="1" smtClean="0">
                        <a:latin typeface="Cambria Math"/>
                      </a:rPr>
                      <m:t>=−16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</a:t>
                </a:r>
                <a:r>
                  <a:rPr lang="en-GB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𝑄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16</m:t>
                        </m:r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e>
                            </m:d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GB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𝐴𝐵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16=−16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𝐶𝐷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2</m:t>
                    </m:r>
                    <m:r>
                      <a:rPr lang="en-GB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8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𝐴𝐵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 </a:t>
                </a:r>
                <a14:m>
                  <m:oMath xmlns:m="http://schemas.openxmlformats.org/officeDocument/2006/math">
                    <m:r>
                      <a:rPr lang="en-GB" dirty="0">
                        <a:latin typeface="Cambria Math"/>
                      </a:rPr>
                      <m:t> 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=−16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32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𝐶𝐷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4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 	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  <m:r>
                      <a:rPr lang="en-GB" i="1" dirty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/>
                          </a:rPr>
                          <m:t>0,32</m:t>
                        </m:r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𝐵</m:t>
                    </m:r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/>
                          </a:rPr>
                          <m:t>2,0</m:t>
                        </m:r>
                      </m:e>
                    </m:d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𝐶</m:t>
                    </m:r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dirty="0">
                            <a:latin typeface="Cambria Math"/>
                          </a:rPr>
                          <m:t>0,</m:t>
                        </m:r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  <m:r>
                      <a:rPr lang="en-GB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/>
                          </a:rPr>
                          <m:t>16</m:t>
                        </m:r>
                        <m:r>
                          <a:rPr lang="en-GB" i="1" dirty="0">
                            <a:latin typeface="Cambria Math"/>
                          </a:rPr>
                          <m:t>,0</m:t>
                        </m:r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Area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𝑂𝐴𝐵</m:t>
                    </m:r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e>
                    </m:d>
                    <m:d>
                      <m:d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/>
                          </a:rPr>
                          <m:t>32</m:t>
                        </m:r>
                      </m:e>
                    </m:d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r>
                      <a:rPr lang="en-GB" b="1" i="1" dirty="0" smtClean="0">
                        <a:latin typeface="Cambria Math"/>
                      </a:rPr>
                      <m:t>𝟑𝟐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 Area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/>
                      </a:rPr>
                      <m:t>𝑂</m:t>
                    </m:r>
                    <m:r>
                      <a:rPr lang="en-GB" b="0" i="1" dirty="0" smtClean="0">
                        <a:latin typeface="Cambria Math"/>
                      </a:rPr>
                      <m:t>𝐶𝐷</m:t>
                    </m:r>
                    <m:r>
                      <a:rPr lang="en-GB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/>
                          </a:rPr>
                          <m:t>16</m:t>
                        </m:r>
                      </m:e>
                    </m:d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e>
                    </m:d>
                    <m:r>
                      <a:rPr lang="en-GB" i="1" dirty="0">
                        <a:latin typeface="Cambria Math"/>
                      </a:rPr>
                      <m:t>=</m:t>
                    </m:r>
                    <m:r>
                      <a:rPr lang="en-GB" b="1" i="1" dirty="0">
                        <a:latin typeface="Cambria Math"/>
                      </a:rPr>
                      <m:t>𝟑𝟐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79" y="1225371"/>
                <a:ext cx="7697822" cy="4302460"/>
              </a:xfrm>
              <a:prstGeom prst="rect">
                <a:avLst/>
              </a:prstGeom>
              <a:blipFill rotWithShape="1">
                <a:blip r:embed="rId3"/>
                <a:stretch>
                  <a:fillRect l="-6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60979" y="1388514"/>
                <a:ext cx="13629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=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1,16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0979" y="1388514"/>
                <a:ext cx="136293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75304" y="1944450"/>
                <a:ext cx="12486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=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8,2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5304" y="1944450"/>
                <a:ext cx="124861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071412" y="612639"/>
                <a:ext cx="952504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𝟏𝟔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1412" y="612639"/>
                <a:ext cx="952504" cy="6127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</p:spTree>
    <p:extLst>
      <p:ext uri="{BB962C8B-B14F-4D97-AF65-F5344CB8AC3E}">
        <p14:creationId xmlns:p14="http://schemas.microsoft.com/office/powerpoint/2010/main" val="409845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728" y="1442568"/>
            <a:ext cx="4795256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70" y="1442568"/>
            <a:ext cx="276225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5669" y="5123808"/>
            <a:ext cx="84503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areas are the same.  Try other points on the curve and repeat.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prove any conjecture that you arrive at?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1,16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88" y="2739864"/>
                <a:ext cx="1061573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𝑄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8,2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44" y="3507138"/>
                <a:ext cx="947246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41126" y="1573180"/>
                <a:ext cx="4940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32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26" y="1573180"/>
                <a:ext cx="49404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5986" y="4153544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86" y="4153544"/>
                <a:ext cx="36580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40149" y="3457322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149" y="3457322"/>
                <a:ext cx="36580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76670" y="4153417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16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670" y="4153417"/>
                <a:ext cx="49404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2153" y="3288631"/>
                <a:ext cx="952504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𝟏𝟔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53" y="3288631"/>
                <a:ext cx="952504" cy="6127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22619" y="1933620"/>
                <a:ext cx="952504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𝟏𝟔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619" y="1933620"/>
                <a:ext cx="952504" cy="6127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02" y="4103496"/>
                <a:ext cx="39869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6" y="4103496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38" y="4155816"/>
                <a:ext cx="367985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945" y="4144824"/>
                <a:ext cx="36798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34" y="1155528"/>
                <a:ext cx="375423" cy="369332"/>
              </a:xfrm>
              <a:prstGeom prst="rect">
                <a:avLst/>
              </a:prstGeom>
              <a:blipFill rotWithShape="1">
                <a:blip r:embed="rId1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38" y="1155528"/>
                <a:ext cx="375423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66353" y="3580731"/>
                <a:ext cx="513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𝟑𝟐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353" y="3580731"/>
                <a:ext cx="513281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857353" y="3771231"/>
                <a:ext cx="513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𝟑𝟐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353" y="3771231"/>
                <a:ext cx="513281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</p:spTree>
    <p:extLst>
      <p:ext uri="{BB962C8B-B14F-4D97-AF65-F5344CB8AC3E}">
        <p14:creationId xmlns:p14="http://schemas.microsoft.com/office/powerpoint/2010/main" val="161383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809" y="1099668"/>
            <a:ext cx="4795256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04878" y="2911982"/>
                <a:ext cx="1094787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𝑎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878" y="2911982"/>
                <a:ext cx="1094787" cy="71468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670049" y="3114422"/>
                <a:ext cx="385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049" y="3114422"/>
                <a:ext cx="38568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006570" y="3810517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570" y="3810517"/>
                <a:ext cx="39606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52519" y="1590720"/>
                <a:ext cx="817853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2519" y="1590720"/>
                <a:ext cx="817853" cy="61843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742606" y="376059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606" y="3760596"/>
                <a:ext cx="39869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578845" y="380192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8845" y="3801924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676638" y="812628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638" y="812628"/>
                <a:ext cx="375423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82897" y="4215946"/>
                <a:ext cx="3648109" cy="25191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𝑚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GB" i="1" smtClean="0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𝑃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</a:t>
                </a:r>
                <a:r>
                  <a:rPr lang="en-GB" dirty="0"/>
                  <a:t> 	</a:t>
                </a:r>
                <a:endParaRPr lang="en-GB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𝐴𝐵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𝑘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𝐴𝐵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r>
                          <a:rPr lang="en-GB" b="0" i="1" smtClean="0">
                            <a:latin typeface="Cambria Math"/>
                          </a:rPr>
                          <m:t>𝑘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897" y="4215946"/>
                <a:ext cx="3648109" cy="2519151"/>
              </a:xfrm>
              <a:prstGeom prst="rect">
                <a:avLst/>
              </a:prstGeom>
              <a:blipFill rotWithShape="1">
                <a:blip r:embed="rId11"/>
                <a:stretch>
                  <a:fillRect b="-7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94904" y="4828644"/>
                <a:ext cx="3252814" cy="1752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/>
                      </a:rPr>
                      <m:t>𝐴</m:t>
                    </m:r>
                    <m:r>
                      <a:rPr lang="en-GB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dirty="0" smtClean="0">
                            <a:latin typeface="Cambria Math"/>
                          </a:rPr>
                          <m:t>0,</m:t>
                        </m:r>
                        <m:f>
                          <m:f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dirty="0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GB" b="0" i="1" dirty="0" smtClean="0"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r>
                              <a:rPr lang="en-GB" b="0" i="1" dirty="0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  ,    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/>
                      </a:rPr>
                      <m:t>𝐵</m:t>
                    </m:r>
                    <m:r>
                      <a:rPr lang="en-GB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</m:t>
                        </m:r>
                        <m:r>
                          <a:rPr lang="en-GB" i="1" dirty="0">
                            <a:latin typeface="Cambria Math"/>
                          </a:rPr>
                          <m:t>,0</m:t>
                        </m:r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Area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/>
                      </a:rPr>
                      <m:t>𝑂𝐴𝐵</m:t>
                    </m:r>
                    <m:r>
                      <a:rPr lang="en-GB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</m:t>
                        </m:r>
                      </m:e>
                    </m:d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dirty="0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GB" b="0" i="1" dirty="0" smtClean="0"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r>
                              <a:rPr lang="en-GB" b="0" i="1" dirty="0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GB" i="1" dirty="0">
                        <a:latin typeface="Cambria Math"/>
                      </a:rPr>
                      <m:t>=</m:t>
                    </m:r>
                    <m:r>
                      <a:rPr lang="en-GB" b="1" i="1" dirty="0" smtClean="0">
                        <a:latin typeface="Cambria Math"/>
                      </a:rPr>
                      <m:t>𝟐</m:t>
                    </m:r>
                    <m:r>
                      <a:rPr lang="en-GB" b="1" i="1" dirty="0" smtClean="0">
                        <a:latin typeface="Cambria Math"/>
                      </a:rPr>
                      <m:t>𝒌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- </a:t>
                </a:r>
                <a:r>
                  <a:rPr lang="en-GB" u="sng" dirty="0">
                    <a:latin typeface="Comic Sans MS" panose="030F0702030302020204" pitchFamily="66" charset="0"/>
                  </a:rPr>
                  <a:t>wherever</a:t>
                </a:r>
                <a:r>
                  <a:rPr lang="en-GB" dirty="0">
                    <a:latin typeface="Comic Sans MS" panose="030F0702030302020204" pitchFamily="66" charset="0"/>
                  </a:rPr>
                  <a:t> P is on the curve.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4904" y="4828644"/>
                <a:ext cx="3252814" cy="1752403"/>
              </a:xfrm>
              <a:prstGeom prst="rect">
                <a:avLst/>
              </a:prstGeom>
              <a:blipFill rotWithShape="1">
                <a:blip r:embed="rId12"/>
                <a:stretch>
                  <a:fillRect l="-1689" r="-750" b="-45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655931" y="3441185"/>
                <a:ext cx="5164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𝟐</m:t>
                      </m:r>
                      <m:r>
                        <a:rPr lang="en-GB" b="1" i="1" dirty="0" smtClean="0">
                          <a:latin typeface="Cambria Math"/>
                        </a:rPr>
                        <m:t>𝒌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5931" y="3441185"/>
                <a:ext cx="516487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</p:spTree>
    <p:extLst>
      <p:ext uri="{BB962C8B-B14F-4D97-AF65-F5344CB8AC3E}">
        <p14:creationId xmlns:p14="http://schemas.microsoft.com/office/powerpoint/2010/main" val="231868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5" grpId="0" uiExpand="1" build="p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754" y="749173"/>
            <a:ext cx="4165473" cy="411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25338" y="3625530"/>
                <a:ext cx="1114985" cy="991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 dirty="0">
                              <a:latin typeface="Cambria Math"/>
                            </a:rPr>
                            <m:t>𝑎</m:t>
                          </m:r>
                          <m:r>
                            <a:rPr lang="en-GB" i="1" dirty="0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 dirty="0"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GB" i="1" dirty="0"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338" y="3625530"/>
                <a:ext cx="1114985" cy="99168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14333" y="1235872"/>
                <a:ext cx="817853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333" y="1235872"/>
                <a:ext cx="817853" cy="61843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285968" y="4842294"/>
                <a:ext cx="39869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68" y="4842294"/>
                <a:ext cx="39869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554023" y="481187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4023" y="4811876"/>
                <a:ext cx="36798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236206" y="594095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206" y="594095"/>
                <a:ext cx="375423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11855" y="2682032"/>
                <a:ext cx="4547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GB" i="1" dirty="0">
                              <a:latin typeface="Cambria Math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1855" y="2682032"/>
                <a:ext cx="45474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19045" y="548185"/>
            <a:ext cx="1358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Extension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775053" y="1697491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053" y="1697491"/>
                <a:ext cx="809837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61917" y="5406870"/>
                <a:ext cx="782016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Imagine the general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reflected in the line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</a:rPr>
                      <m:t>𝒚</m:t>
                    </m:r>
                    <m:r>
                      <a:rPr lang="en-GB" b="1" i="1" dirty="0" smtClean="0">
                        <a:latin typeface="Cambria Math"/>
                      </a:rPr>
                      <m:t>=</m:t>
                    </m:r>
                    <m:r>
                      <a:rPr lang="en-GB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and the two wedged triangles overlap to create an arrow head quadrilateral.  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Determine the area of the arrow head quadrilateral.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17" y="5406870"/>
                <a:ext cx="7820166" cy="1200329"/>
              </a:xfrm>
              <a:prstGeom prst="rect">
                <a:avLst/>
              </a:prstGeom>
              <a:blipFill rotWithShape="1">
                <a:blip r:embed="rId11"/>
                <a:stretch>
                  <a:fillRect l="-702" t="-2030" b="-76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44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11" y="750325"/>
            <a:ext cx="4165473" cy="411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55306" y="3625530"/>
                <a:ext cx="1114985" cy="991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𝑃</m:t>
                      </m:r>
                      <m:r>
                        <a:rPr lang="en-GB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 dirty="0">
                              <a:latin typeface="Cambria Math"/>
                            </a:rPr>
                            <m:t>𝑎</m:t>
                          </m:r>
                          <m:r>
                            <a:rPr lang="en-GB" i="1" dirty="0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GB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 dirty="0"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GB" i="1" dirty="0"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5306" y="3625530"/>
                <a:ext cx="1114985" cy="99168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44301" y="1235872"/>
                <a:ext cx="817853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dirty="0" smtClean="0"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GB" b="1" i="1" dirty="0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301" y="1235872"/>
                <a:ext cx="817853" cy="61843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5936" y="4842294"/>
                <a:ext cx="39869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36" y="4842294"/>
                <a:ext cx="39869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17741" y="481187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7741" y="4811876"/>
                <a:ext cx="36798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6174" y="867220"/>
                <a:ext cx="375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74" y="867220"/>
                <a:ext cx="375423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960021" y="395785"/>
            <a:ext cx="322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41823" y="2445233"/>
                <a:ext cx="1150828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GB" i="1" dirty="0"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 dirty="0"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GB" i="1" dirty="0"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823" y="2445233"/>
                <a:ext cx="1150828" cy="71468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23509" y="84153"/>
            <a:ext cx="1358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Extension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05021" y="1697491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/>
                        </a:rPr>
                        <m:t>𝒚</m:t>
                      </m:r>
                      <m:r>
                        <a:rPr lang="en-GB" b="1" i="1" dirty="0" smtClean="0">
                          <a:latin typeface="Cambria Math"/>
                        </a:rPr>
                        <m:t>=</m:t>
                      </m:r>
                      <m:r>
                        <a:rPr lang="en-GB" b="1" i="1" dirty="0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5021" y="1697491"/>
                <a:ext cx="809837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61917" y="5566365"/>
                <a:ext cx="6504427" cy="1137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	Area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=</m:t>
                    </m:r>
                    <m:r>
                      <a:rPr lang="en-GB" b="0" i="1" dirty="0" smtClean="0">
                        <a:latin typeface="Cambria Math"/>
                      </a:rPr>
                      <m:t>2</m:t>
                    </m:r>
                    <m:r>
                      <a:rPr lang="en-GB" b="0" i="1" dirty="0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en-GB" b="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dirty="0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b="0" i="1" dirty="0" smtClean="0">
                            <a:latin typeface="Cambria Math"/>
                            <a:ea typeface="Cambria Math"/>
                          </a:rPr>
                          <m:t>×2</m:t>
                        </m:r>
                        <m:r>
                          <a:rPr lang="en-GB" b="0" i="1" dirty="0" smtClean="0">
                            <a:latin typeface="Cambria Math"/>
                            <a:ea typeface="Cambria Math"/>
                          </a:rPr>
                          <m:t>𝑎</m:t>
                        </m:r>
                        <m:r>
                          <a:rPr lang="en-GB" b="0" i="1" dirty="0" smtClean="0">
                            <a:latin typeface="Cambria Math"/>
                            <a:ea typeface="Cambria Math"/>
                          </a:rPr>
                          <m:t>×</m:t>
                        </m:r>
                        <m:f>
                          <m:f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GB" b="0" i="1" dirty="0" smtClean="0">
                                <a:latin typeface="Cambria Math"/>
                                <a:ea typeface="Cambria Math"/>
                              </a:rPr>
                              <m:t>𝑘𝑎</m:t>
                            </m:r>
                          </m:num>
                          <m:den>
                            <m:r>
                              <a:rPr lang="en-GB" b="0" i="1" dirty="0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  <m:r>
                              <a:rPr lang="en-GB" b="0" i="1" dirty="0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b="0" i="1" dirty="0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dirty="0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b="0" i="1" dirty="0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     </a:t>
                </a:r>
                <a14:m>
                  <m:oMath xmlns:m="http://schemas.openxmlformats.org/officeDocument/2006/math">
                    <m:r>
                      <a:rPr lang="en-GB" sz="3200" i="1" dirty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GB" sz="3200" i="1" dirty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3200" i="1" dirty="0"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en-GB" sz="3200" i="1" dirty="0">
                            <a:latin typeface="Cambria Math"/>
                            <a:ea typeface="Cambria Math"/>
                          </a:rPr>
                          <m:t>𝑘</m:t>
                        </m:r>
                        <m:sSup>
                          <m:sSupPr>
                            <m:ctrlPr>
                              <a:rPr lang="en-GB" sz="3200" i="1" dirty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GB" sz="3200" i="1" dirty="0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GB" sz="3200" i="1" dirty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3200" i="1" dirty="0">
                            <a:latin typeface="Cambria Math"/>
                            <a:ea typeface="Cambria Math"/>
                          </a:rPr>
                          <m:t>𝑘</m:t>
                        </m:r>
                        <m:r>
                          <a:rPr lang="en-GB" sz="3200" i="1" dirty="0"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sz="3200" i="1" dirty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GB" sz="3200" i="1" dirty="0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GB" sz="3200" i="1" dirty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17" y="5566365"/>
                <a:ext cx="6504427" cy="113742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1414732" y="3925019"/>
            <a:ext cx="0" cy="8898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5441252" y="1357569"/>
            <a:ext cx="1202602" cy="3457308"/>
            <a:chOff x="5441252" y="1357569"/>
            <a:chExt cx="1202602" cy="3457308"/>
          </a:xfrm>
        </p:grpSpPr>
        <p:grpSp>
          <p:nvGrpSpPr>
            <p:cNvPr id="8" name="Group 7"/>
            <p:cNvGrpSpPr/>
            <p:nvPr/>
          </p:nvGrpSpPr>
          <p:grpSpPr>
            <a:xfrm>
              <a:off x="5441252" y="1357569"/>
              <a:ext cx="1202602" cy="3457308"/>
              <a:chOff x="5441252" y="1509969"/>
              <a:chExt cx="1202602" cy="3457308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5441252" y="1509969"/>
                <a:ext cx="1202602" cy="34573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6330716" y="4077419"/>
                <a:ext cx="0" cy="88985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5441252" y="1357569"/>
              <a:ext cx="0" cy="345430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441252" y="4811876"/>
              <a:ext cx="120260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946682" y="1195834"/>
                <a:ext cx="499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2</m:t>
                      </m:r>
                      <m:r>
                        <a:rPr lang="en-GB" b="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6682" y="1195834"/>
                <a:ext cx="49968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425908" y="4823777"/>
                <a:ext cx="499176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latin typeface="Cambria Math"/>
                            </a:rPr>
                            <m:t>2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𝑘</m:t>
                          </m:r>
                        </m:num>
                        <m:den>
                          <m:r>
                            <a:rPr lang="en-GB" b="0" i="1" dirty="0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908" y="4823777"/>
                <a:ext cx="499176" cy="61824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142355" y="4827315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2355" y="4827315"/>
                <a:ext cx="369781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071960" y="3756920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960" y="3756920"/>
                <a:ext cx="369781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472929" y="1352506"/>
                <a:ext cx="2439707" cy="40531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0" dirty="0"/>
                  <a:t>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h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𝑘</m:t>
                                </m:r>
                              </m:num>
                              <m:den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𝑎</m:t>
                                </m:r>
                              </m:den>
                            </m:f>
                            <m:r>
                              <a:rPr lang="en-GB" b="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b="0" i="1" dirty="0" smtClean="0">
                                <a:latin typeface="Cambria Math"/>
                              </a:rPr>
                              <m:t>h</m:t>
                            </m:r>
                          </m:e>
                        </m:d>
                      </m:num>
                      <m:den>
                        <m:f>
                          <m:f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dirty="0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GB" b="0" i="1" dirty="0" smtClean="0"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r>
                              <a:rPr lang="en-GB" b="0" i="1" dirty="0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dirty="0">
                            <a:latin typeface="Cambria Math"/>
                          </a:rPr>
                          <m:t>h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n-GB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dirty="0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GB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GB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𝑘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GB" b="0" i="1" dirty="0" smtClean="0">
                        <a:latin typeface="Cambria Math"/>
                      </a:rPr>
                      <m:t>−</m:t>
                    </m:r>
                    <m:r>
                      <a:rPr lang="en-GB" b="0" i="1" dirty="0" smtClean="0">
                        <a:latin typeface="Cambria Math"/>
                      </a:rPr>
                      <m:t>h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dirty="0" smtClean="0"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GB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GB" b="0" i="1" dirty="0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en-GB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𝑘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	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h</m:t>
                    </m:r>
                    <m:r>
                      <a:rPr lang="en-GB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𝑘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𝑎</m:t>
                        </m:r>
                      </m:den>
                    </m:f>
                    <m:d>
                      <m:d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GB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b="0" i="1" dirty="0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b="0" i="1" dirty="0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h</m:t>
                    </m:r>
                    <m:r>
                      <a:rPr lang="en-GB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  <m:r>
                          <a:rPr lang="en-GB" b="0" i="1" dirty="0" smtClean="0">
                            <a:latin typeface="Cambria Math"/>
                          </a:rPr>
                          <m:t>𝑘𝑎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𝑘</m:t>
                        </m:r>
                        <m:r>
                          <a:rPr lang="en-GB" b="0" i="1" dirty="0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dirty="0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GB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2929" y="1352506"/>
                <a:ext cx="2439707" cy="405316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1481573" y="2445233"/>
            <a:ext cx="667861" cy="7146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4495848" y="5602008"/>
            <a:ext cx="1688132" cy="8819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709707" y="4803859"/>
                <a:ext cx="499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2</m:t>
                      </m:r>
                      <m:r>
                        <a:rPr lang="en-GB" b="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707" y="4803859"/>
                <a:ext cx="499689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04061" y="1218046"/>
                <a:ext cx="499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2</m:t>
                      </m:r>
                      <m:r>
                        <a:rPr lang="en-GB" b="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61" y="1218046"/>
                <a:ext cx="499689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>
          <a:xfrm flipH="1" flipV="1">
            <a:off x="545229" y="1278357"/>
            <a:ext cx="1169422" cy="35482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80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28" grpId="0"/>
      <p:bldP spid="29" grpId="0"/>
      <p:bldP spid="30" grpId="0" build="p"/>
      <p:bldP spid="17" grpId="0" animBg="1"/>
      <p:bldP spid="33" grpId="0" animBg="1"/>
      <p:bldP spid="34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1263</Words>
  <Application>Microsoft Office PowerPoint</Application>
  <PresentationFormat>On-screen Show (4:3)</PresentationFormat>
  <Paragraphs>412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Bradley Hand ITC</vt:lpstr>
      <vt:lpstr>Calibri</vt:lpstr>
      <vt:lpstr>Cambria Math</vt:lpstr>
      <vt:lpstr>Comic Sans MS</vt:lpstr>
      <vt:lpstr>Office Theme</vt:lpstr>
      <vt:lpstr>Wedged Triangles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Triangle Area</dc:title>
  <dc:creator>John</dc:creator>
  <cp:lastModifiedBy>John Burke</cp:lastModifiedBy>
  <cp:revision>72</cp:revision>
  <cp:lastPrinted>2018-12-07T10:35:26Z</cp:lastPrinted>
  <dcterms:created xsi:type="dcterms:W3CDTF">2017-02-17T21:43:04Z</dcterms:created>
  <dcterms:modified xsi:type="dcterms:W3CDTF">2020-08-05T09:33:52Z</dcterms:modified>
</cp:coreProperties>
</file>